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7" r:id="rId2"/>
    <p:sldId id="259" r:id="rId3"/>
    <p:sldId id="261" r:id="rId4"/>
    <p:sldId id="262" r:id="rId5"/>
    <p:sldId id="263" r:id="rId6"/>
    <p:sldId id="265" r:id="rId7"/>
    <p:sldId id="290" r:id="rId8"/>
    <p:sldId id="264" r:id="rId9"/>
    <p:sldId id="266" r:id="rId10"/>
    <p:sldId id="267" r:id="rId11"/>
    <p:sldId id="269" r:id="rId12"/>
    <p:sldId id="276" r:id="rId13"/>
    <p:sldId id="271" r:id="rId14"/>
    <p:sldId id="272" r:id="rId15"/>
    <p:sldId id="274" r:id="rId16"/>
    <p:sldId id="273" r:id="rId17"/>
    <p:sldId id="270" r:id="rId18"/>
    <p:sldId id="268" r:id="rId19"/>
    <p:sldId id="278" r:id="rId20"/>
    <p:sldId id="279" r:id="rId21"/>
    <p:sldId id="291" r:id="rId22"/>
    <p:sldId id="285" r:id="rId23"/>
    <p:sldId id="280" r:id="rId24"/>
    <p:sldId id="286" r:id="rId25"/>
    <p:sldId id="287" r:id="rId26"/>
    <p:sldId id="288" r:id="rId27"/>
  </p:sldIdLst>
  <p:sldSz cx="9144000" cy="6858000" type="screen4x3"/>
  <p:notesSz cx="9144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6" autoAdjust="0"/>
    <p:restoredTop sz="94660"/>
  </p:normalViewPr>
  <p:slideViewPr>
    <p:cSldViewPr>
      <p:cViewPr varScale="1">
        <p:scale>
          <a:sx n="74" d="100"/>
          <a:sy n="74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D632A-7107-4D40-B832-94026BC6A3CE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BDA70-9956-40EA-8274-E0A8EE0E7E2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C27EE-639E-4473-8353-3055129016D6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79608-12F1-4699-8059-92F55AAB876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ED44F9-FD06-43C8-90EF-2F92A513DEAC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5837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5BD2-BB66-467A-8BC6-B04ED75197E4}" type="slidenum">
              <a:rPr lang="it-IT" smtClean="0"/>
              <a:pPr/>
              <a:t>6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9608-12F1-4699-8059-92F55AAB8766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6758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749B6-D608-4872-A405-2C017F759D21}" type="slidenum">
              <a:rPr lang="it-IT" smtClean="0"/>
              <a:pPr/>
              <a:t>17</a:t>
            </a:fld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11C733-557D-4DF6-A0DE-8B03F554D165}" type="slidenum">
              <a:rPr lang="it-IT" smtClean="0"/>
              <a:pPr/>
              <a:t>21</a:t>
            </a:fld>
            <a:endParaRPr lang="it-IT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it-IT" dirty="0" smtClean="0">
                <a:cs typeface="Times New Roman" pitchFamily="18" charset="0"/>
              </a:rPr>
              <a:t>31luglio: </a:t>
            </a:r>
            <a:r>
              <a:rPr lang="it-IT" sz="1000" dirty="0" smtClean="0">
                <a:cs typeface="Times New Roman" pitchFamily="18" charset="0"/>
              </a:rPr>
              <a:t>ultimatum tedesco alla Russia</a:t>
            </a:r>
          </a:p>
          <a:p>
            <a:pPr eaLnBrk="1" hangingPunct="1"/>
            <a:r>
              <a:rPr lang="it-IT" dirty="0" smtClean="0">
                <a:cs typeface="Times New Roman" pitchFamily="18" charset="0"/>
              </a:rPr>
              <a:t>I agosto: </a:t>
            </a:r>
            <a:r>
              <a:rPr lang="it-IT" sz="1000" dirty="0" smtClean="0">
                <a:cs typeface="Times New Roman" pitchFamily="18" charset="0"/>
              </a:rPr>
              <a:t>la Germania dichiara guerra alla Russia</a:t>
            </a:r>
          </a:p>
          <a:p>
            <a:pPr eaLnBrk="1" hangingPunct="1"/>
            <a:r>
              <a:rPr lang="it-IT" sz="1000" dirty="0" smtClean="0">
                <a:cs typeface="Times New Roman" pitchFamily="18" charset="0"/>
              </a:rPr>
              <a:t>	l’Italia proclama la neutralità</a:t>
            </a:r>
            <a:endParaRPr lang="it-IT" sz="1400" dirty="0" smtClean="0">
              <a:cs typeface="Times New Roman" pitchFamily="18" charset="0"/>
            </a:endParaRPr>
          </a:p>
          <a:p>
            <a:pPr eaLnBrk="1" hangingPunct="1"/>
            <a:r>
              <a:rPr lang="it-IT" dirty="0" smtClean="0">
                <a:cs typeface="Times New Roman" pitchFamily="18" charset="0"/>
              </a:rPr>
              <a:t>2 agosto: </a:t>
            </a:r>
            <a:r>
              <a:rPr lang="it-IT" sz="1000" dirty="0" smtClean="0">
                <a:cs typeface="Times New Roman" pitchFamily="18" charset="0"/>
              </a:rPr>
              <a:t>ultimatum tedesco al Belgio per ottenere il libero passaggio delle truppe</a:t>
            </a:r>
          </a:p>
          <a:p>
            <a:pPr eaLnBrk="1" hangingPunct="1"/>
            <a:r>
              <a:rPr lang="it-IT" dirty="0" smtClean="0">
                <a:cs typeface="Times New Roman" pitchFamily="18" charset="0"/>
              </a:rPr>
              <a:t>3 agosto: </a:t>
            </a:r>
            <a:r>
              <a:rPr lang="it-IT" sz="1000" dirty="0" smtClean="0">
                <a:cs typeface="Times New Roman" pitchFamily="18" charset="0"/>
              </a:rPr>
              <a:t>il Belgio respinge l’ultimatum tedesco. </a:t>
            </a:r>
          </a:p>
          <a:p>
            <a:pPr eaLnBrk="1" hangingPunct="1"/>
            <a:r>
              <a:rPr lang="it-IT" sz="1000" dirty="0" smtClean="0">
                <a:cs typeface="Times New Roman" pitchFamily="18" charset="0"/>
              </a:rPr>
              <a:t>la Germania dichiara guerra alla Francia</a:t>
            </a:r>
          </a:p>
          <a:p>
            <a:pPr eaLnBrk="1" hangingPunct="1"/>
            <a:r>
              <a:rPr lang="it-IT" sz="1000" dirty="0" smtClean="0">
                <a:cs typeface="Times New Roman" pitchFamily="18" charset="0"/>
              </a:rPr>
              <a:t>la Germania invade il Belgio</a:t>
            </a:r>
          </a:p>
          <a:p>
            <a:pPr eaLnBrk="1" hangingPunct="1"/>
            <a:r>
              <a:rPr lang="it-IT" dirty="0" smtClean="0">
                <a:cs typeface="Times New Roman" pitchFamily="18" charset="0"/>
              </a:rPr>
              <a:t>4 agosto </a:t>
            </a:r>
            <a:r>
              <a:rPr lang="it-IT" sz="1000" dirty="0" smtClean="0">
                <a:cs typeface="Times New Roman" pitchFamily="18" charset="0"/>
              </a:rPr>
              <a:t>la Gran Bretagna dichiara guerra alla Germania</a:t>
            </a:r>
          </a:p>
          <a:p>
            <a:pPr eaLnBrk="1" hangingPunct="1"/>
            <a:r>
              <a:rPr lang="it-IT" dirty="0" smtClean="0">
                <a:cs typeface="Times New Roman" pitchFamily="18" charset="0"/>
              </a:rPr>
              <a:t>5 agosto:</a:t>
            </a:r>
            <a:r>
              <a:rPr lang="it-IT" sz="1000" dirty="0" smtClean="0">
                <a:cs typeface="Times New Roman" pitchFamily="18" charset="0"/>
              </a:rPr>
              <a:t> l’Austria dichiara guerra alla Russia</a:t>
            </a:r>
          </a:p>
          <a:p>
            <a:pPr eaLnBrk="1" hangingPunct="1"/>
            <a:r>
              <a:rPr lang="it-IT" dirty="0" smtClean="0">
                <a:cs typeface="Times New Roman" pitchFamily="18" charset="0"/>
              </a:rPr>
              <a:t>9 agosto: </a:t>
            </a:r>
            <a:r>
              <a:rPr lang="it-IT" sz="1000" dirty="0" smtClean="0">
                <a:cs typeface="Times New Roman" pitchFamily="18" charset="0"/>
              </a:rPr>
              <a:t>la Francia dichiara guerra all’Austria</a:t>
            </a:r>
          </a:p>
          <a:p>
            <a:pPr eaLnBrk="1" hangingPunct="1"/>
            <a:r>
              <a:rPr lang="it-IT" dirty="0" smtClean="0">
                <a:cs typeface="Times New Roman" pitchFamily="18" charset="0"/>
              </a:rPr>
              <a:t>13 agosto </a:t>
            </a:r>
            <a:r>
              <a:rPr lang="it-IT" sz="1000" dirty="0" smtClean="0">
                <a:cs typeface="Times New Roman" pitchFamily="18" charset="0"/>
              </a:rPr>
              <a:t>la Gran Bretagna dichiara guerra all’Austria</a:t>
            </a:r>
          </a:p>
          <a:p>
            <a:pPr eaLnBrk="1" hangingPunct="1"/>
            <a:endParaRPr lang="it-IT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9318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27B1CC-8267-4B2A-9645-66388E4C62C4}" type="slidenum">
              <a:rPr lang="it-IT" smtClean="0"/>
              <a:pPr/>
              <a:t>22</a:t>
            </a:fld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79608-12F1-4699-8059-92F55AAB8766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2D643E-211A-4D78-BDC8-6C5C8BD1B69D}" type="slidenum">
              <a:rPr lang="it-IT" smtClean="0"/>
              <a:pPr/>
              <a:t>24</a:t>
            </a:fld>
            <a:endParaRPr lang="it-IT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95236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AB14E6-EBB8-46B6-BF01-82BC5237B3B5}" type="slidenum">
              <a:rPr lang="it-IT" smtClean="0"/>
              <a:pPr/>
              <a:t>25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0F78F-E662-46DD-A364-0CF9F986C8F2}" type="datetimeFigureOut">
              <a:rPr lang="it-IT" smtClean="0"/>
              <a:pPr/>
              <a:t>09/12/2013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8F659-3918-4213-93AF-2611D8AC135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304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446463"/>
            <a:ext cx="4418013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304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65513"/>
            <a:ext cx="5638800" cy="3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 descr="3040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33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b="1" smtClean="0">
                <a:solidFill>
                  <a:srgbClr val="FF3300"/>
                </a:solidFill>
              </a:rPr>
              <a:t>(1914-1918)</a:t>
            </a:r>
            <a:endParaRPr lang="it-IT" smtClean="0"/>
          </a:p>
        </p:txBody>
      </p:sp>
      <p:pic>
        <p:nvPicPr>
          <p:cNvPr id="4102" name="Picture 10" descr="NOV0353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0"/>
            <a:ext cx="57150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895600"/>
            <a:ext cx="7772400" cy="685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FF00"/>
                </a:solidFill>
              </a:rPr>
              <a:t>La I Guerra Mondiale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it-IT" b="1" dirty="0" smtClean="0">
                <a:solidFill>
                  <a:srgbClr val="FF0000"/>
                </a:solidFill>
              </a:rPr>
              <a:t>3) DESIDERIO D’ INDIPENDENZA: </a:t>
            </a:r>
            <a:r>
              <a:rPr lang="it-IT" dirty="0" smtClean="0"/>
              <a:t>è </a:t>
            </a:r>
            <a:r>
              <a:rPr lang="it-IT" dirty="0"/>
              <a:t>il caso delle diverse nazioni sottoposte all’Impero austro-ungarico (cechi, ungheresi, bosniaci, croati, italiani) </a:t>
            </a:r>
            <a:endParaRPr lang="it-IT" dirty="0" smtClean="0"/>
          </a:p>
          <a:p>
            <a:r>
              <a:rPr lang="it-IT" dirty="0" smtClean="0"/>
              <a:t>A </a:t>
            </a:r>
            <a:r>
              <a:rPr lang="it-IT" dirty="0"/>
              <a:t>ciò si univa la volontà della </a:t>
            </a:r>
            <a:r>
              <a:rPr lang="it-IT" b="1" dirty="0">
                <a:solidFill>
                  <a:srgbClr val="FF0000"/>
                </a:solidFill>
              </a:rPr>
              <a:t>Gran Bretagna </a:t>
            </a:r>
            <a:r>
              <a:rPr lang="it-IT" b="1" dirty="0" smtClean="0"/>
              <a:t>di difendere il </a:t>
            </a:r>
            <a:r>
              <a:rPr lang="it-IT" b="1" dirty="0"/>
              <a:t>suo ruolo </a:t>
            </a:r>
            <a:r>
              <a:rPr lang="it-IT" b="1" dirty="0" smtClean="0"/>
              <a:t>dominante in Europa, </a:t>
            </a:r>
            <a:r>
              <a:rPr lang="it-IT" b="1" dirty="0"/>
              <a:t>in particolare sui mari e nei commerci. </a:t>
            </a:r>
            <a:endParaRPr lang="it-IT" dirty="0"/>
          </a:p>
          <a:p>
            <a:r>
              <a:rPr lang="it-IT" dirty="0" smtClean="0"/>
              <a:t>La corsa agli armamenti e al rafforzamento degli apparati militari.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it-IT" b="1" dirty="0" smtClean="0"/>
              <a:t>IL SISTEMA DELLE ALLEANZE</a:t>
            </a:r>
            <a:endParaRPr lang="it-IT" b="1" dirty="0"/>
          </a:p>
        </p:txBody>
      </p:sp>
      <p:sp>
        <p:nvSpPr>
          <p:cNvPr id="7" name="Segnaposto testo 6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040188" cy="576064"/>
          </a:xfrm>
        </p:spPr>
        <p:txBody>
          <a:bodyPr>
            <a:normAutofit/>
          </a:bodyPr>
          <a:lstStyle/>
          <a:p>
            <a:r>
              <a:rPr lang="it-IT" sz="2800" dirty="0" smtClean="0"/>
              <a:t>Triplice Alleanza (1882)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752527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patto di tipo </a:t>
            </a:r>
            <a:r>
              <a:rPr lang="it-IT" b="1" dirty="0" smtClean="0">
                <a:solidFill>
                  <a:srgbClr val="FF0000"/>
                </a:solidFill>
              </a:rPr>
              <a:t>difensivo </a:t>
            </a:r>
            <a:r>
              <a:rPr lang="it-IT" dirty="0" smtClean="0"/>
              <a:t>che legava </a:t>
            </a:r>
            <a:r>
              <a:rPr lang="it-IT" b="1" dirty="0" smtClean="0">
                <a:solidFill>
                  <a:srgbClr val="00B0F0"/>
                </a:solidFill>
              </a:rPr>
              <a:t>GERMANIA, AUSTRIA </a:t>
            </a:r>
            <a:r>
              <a:rPr lang="it-IT" b="1" dirty="0" smtClean="0"/>
              <a:t>E </a:t>
            </a:r>
            <a:r>
              <a:rPr lang="it-IT" b="1" dirty="0" smtClean="0">
                <a:solidFill>
                  <a:srgbClr val="00B0F0"/>
                </a:solidFill>
              </a:rPr>
              <a:t>ITALIA. </a:t>
            </a:r>
          </a:p>
          <a:p>
            <a:r>
              <a:rPr lang="it-IT" dirty="0" smtClean="0"/>
              <a:t>Gli </a:t>
            </a:r>
            <a:r>
              <a:rPr lang="it-IT" b="1" dirty="0" smtClean="0">
                <a:solidFill>
                  <a:srgbClr val="00B050"/>
                </a:solidFill>
              </a:rPr>
              <a:t>interessi di Austria e Germania coincidevano per diversi motivi:</a:t>
            </a:r>
          </a:p>
          <a:p>
            <a:r>
              <a:rPr lang="it-IT" dirty="0" smtClean="0"/>
              <a:t>rivalità contro la </a:t>
            </a:r>
            <a:r>
              <a:rPr lang="it-IT" dirty="0"/>
              <a:t>F</a:t>
            </a:r>
            <a:r>
              <a:rPr lang="it-IT" dirty="0" smtClean="0"/>
              <a:t>rancia</a:t>
            </a:r>
          </a:p>
          <a:p>
            <a:r>
              <a:rPr lang="it-IT" dirty="0" smtClean="0"/>
              <a:t>diffidenza per le pretese egemoniche della Gran Bretagna</a:t>
            </a:r>
          </a:p>
          <a:p>
            <a:r>
              <a:rPr lang="it-IT" dirty="0" smtClean="0"/>
              <a:t>la minaccia rappresentata dal confinante Impero Russo.</a:t>
            </a:r>
          </a:p>
          <a:p>
            <a:r>
              <a:rPr lang="it-IT" b="1" dirty="0" smtClean="0">
                <a:solidFill>
                  <a:srgbClr val="FFC000"/>
                </a:solidFill>
              </a:rPr>
              <a:t>E l’ITALIA che motivi aveva per essere legata a Austria e Germania????</a:t>
            </a:r>
            <a:endParaRPr lang="it-IT" b="1" dirty="0">
              <a:solidFill>
                <a:srgbClr val="FFC000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3"/>
          </p:nvPr>
        </p:nvSpPr>
        <p:spPr>
          <a:xfrm rot="21173603">
            <a:off x="4932040" y="1124744"/>
            <a:ext cx="3754760" cy="792088"/>
          </a:xfrm>
        </p:spPr>
        <p:txBody>
          <a:bodyPr>
            <a:noAutofit/>
          </a:bodyPr>
          <a:lstStyle/>
          <a:p>
            <a:endParaRPr lang="it-IT" sz="2800" dirty="0" smtClean="0"/>
          </a:p>
          <a:p>
            <a:endParaRPr lang="it-IT" sz="2800" dirty="0"/>
          </a:p>
          <a:p>
            <a:endParaRPr lang="it-IT" sz="2800" dirty="0" smtClean="0"/>
          </a:p>
          <a:p>
            <a:endParaRPr lang="it-IT" sz="2800" dirty="0"/>
          </a:p>
          <a:p>
            <a:endParaRPr lang="it-IT" sz="2800" dirty="0" smtClean="0"/>
          </a:p>
          <a:p>
            <a:r>
              <a:rPr lang="it-IT" sz="2800" dirty="0" smtClean="0"/>
              <a:t>Triplice Intesa (1904/1907)</a:t>
            </a:r>
            <a:endParaRPr lang="it-IT" sz="2800" dirty="0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4"/>
          </p:nvPr>
        </p:nvSpPr>
        <p:spPr>
          <a:xfrm>
            <a:off x="4645025" y="2132856"/>
            <a:ext cx="4041775" cy="4392488"/>
          </a:xfrm>
        </p:spPr>
        <p:txBody>
          <a:bodyPr/>
          <a:lstStyle/>
          <a:p>
            <a:r>
              <a:rPr lang="it-IT" b="1" dirty="0" smtClean="0">
                <a:solidFill>
                  <a:srgbClr val="00B0F0"/>
                </a:solidFill>
              </a:rPr>
              <a:t>FRANCIA, GRAN BRETAGNA E RUSSIA</a:t>
            </a:r>
          </a:p>
          <a:p>
            <a:r>
              <a:rPr lang="it-IT" dirty="0" smtClean="0"/>
              <a:t>L’ alleanza era nata per difendere i rispettivi interessi coloniali ed espansionistici e per contrastare l’intesa austro-tedesca.</a:t>
            </a:r>
            <a:endParaRPr lang="it-I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lleanze_guer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764704"/>
            <a:ext cx="7488832" cy="576064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it-IT" b="1" dirty="0" smtClean="0"/>
              <a:t>LA “POLVERIERA BALCANICA”</a:t>
            </a:r>
            <a:endParaRPr lang="it-IT" b="1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r>
              <a:rPr lang="it-IT" sz="2600" dirty="0" smtClean="0"/>
              <a:t>L’</a:t>
            </a:r>
            <a:r>
              <a:rPr lang="it-IT" sz="2600" b="1" dirty="0" smtClean="0">
                <a:solidFill>
                  <a:srgbClr val="00FF00"/>
                </a:solidFill>
              </a:rPr>
              <a:t>Impero Ottomano </a:t>
            </a:r>
            <a:r>
              <a:rPr lang="it-IT" sz="2600" dirty="0" smtClean="0"/>
              <a:t>(o </a:t>
            </a:r>
            <a:r>
              <a:rPr lang="it-IT" sz="2600" b="1" dirty="0" smtClean="0"/>
              <a:t>turco</a:t>
            </a:r>
            <a:r>
              <a:rPr lang="it-IT" sz="2600" dirty="0" smtClean="0"/>
              <a:t>) dal XIV sec. era uno dei protagonisti della storia del Mediterraneo. </a:t>
            </a:r>
          </a:p>
          <a:p>
            <a:r>
              <a:rPr lang="it-IT" sz="2600" dirty="0" smtClean="0"/>
              <a:t>Da molto tempo </a:t>
            </a:r>
            <a:r>
              <a:rPr lang="it-IT" sz="2600" b="1" dirty="0" smtClean="0">
                <a:solidFill>
                  <a:srgbClr val="00FF00"/>
                </a:solidFill>
              </a:rPr>
              <a:t>si stava sfaldando </a:t>
            </a:r>
            <a:r>
              <a:rPr lang="it-IT" sz="2600" dirty="0" smtClean="0"/>
              <a:t>a causa di gravi </a:t>
            </a:r>
            <a:r>
              <a:rPr lang="it-IT" sz="2600" b="1" dirty="0" smtClean="0">
                <a:solidFill>
                  <a:srgbClr val="00FF00"/>
                </a:solidFill>
              </a:rPr>
              <a:t>problemi interni</a:t>
            </a:r>
            <a:r>
              <a:rPr lang="it-IT" sz="2600" dirty="0" smtClean="0"/>
              <a:t>: il malgoverno, l’arretratezza economica e amministrativa e militare, l’impossibilità di controllare tutte le popolazioni sottomesse.</a:t>
            </a:r>
          </a:p>
          <a:p>
            <a:r>
              <a:rPr lang="it-IT" sz="2600" dirty="0" smtClean="0"/>
              <a:t>In Africa la dissoluzione dell’Impero ottomano era iniziata da tempo: ne avevano approfittato la Francia (Tunisia, Algeria e Marocco), l’Inghilterra (Egitto), l’Italia (Libia).</a:t>
            </a:r>
          </a:p>
          <a:p>
            <a:r>
              <a:rPr lang="it-IT" sz="2600" dirty="0" smtClean="0"/>
              <a:t>Nel corso dell’</a:t>
            </a:r>
            <a:r>
              <a:rPr lang="it-IT" sz="2600" b="1" dirty="0" smtClean="0"/>
              <a:t>Ottocento</a:t>
            </a:r>
            <a:r>
              <a:rPr lang="it-IT" sz="2600" dirty="0" smtClean="0"/>
              <a:t> molte di esse si erano ribellate (gli </a:t>
            </a:r>
            <a:r>
              <a:rPr lang="it-IT" sz="2600" dirty="0" err="1" smtClean="0"/>
              <a:t>Armeni</a:t>
            </a:r>
            <a:r>
              <a:rPr lang="it-IT" sz="2600" dirty="0" smtClean="0"/>
              <a:t> in Asia, gli Slavi e i Greci nei Balcani).</a:t>
            </a:r>
          </a:p>
          <a:p>
            <a:r>
              <a:rPr lang="it-IT" sz="2600" dirty="0" smtClean="0"/>
              <a:t>Il </a:t>
            </a:r>
            <a:r>
              <a:rPr lang="it-IT" sz="2600" b="1" dirty="0" smtClean="0"/>
              <a:t>declino</a:t>
            </a:r>
            <a:r>
              <a:rPr lang="it-IT" sz="2600" dirty="0" smtClean="0"/>
              <a:t> dell’Impero Ottomano scatenò anche </a:t>
            </a:r>
            <a:r>
              <a:rPr lang="it-IT" sz="2600" b="1" dirty="0" smtClean="0"/>
              <a:t>tensioni tra gli stati europei </a:t>
            </a:r>
            <a:r>
              <a:rPr lang="it-IT" sz="2600" dirty="0" err="1" smtClean="0"/>
              <a:t>perchè</a:t>
            </a:r>
            <a:r>
              <a:rPr lang="it-IT" sz="2600" dirty="0" smtClean="0"/>
              <a:t>: </a:t>
            </a:r>
            <a:endParaRPr lang="it-IT" sz="2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L’ </a:t>
            </a:r>
            <a:r>
              <a:rPr lang="it-IT" b="1" dirty="0" smtClean="0">
                <a:solidFill>
                  <a:srgbClr val="FF0000"/>
                </a:solidFill>
              </a:rPr>
              <a:t>Austria</a:t>
            </a:r>
            <a:r>
              <a:rPr lang="it-IT" dirty="0" smtClean="0"/>
              <a:t> mirava ad espandersi </a:t>
            </a:r>
            <a:r>
              <a:rPr lang="it-IT" b="1" dirty="0" smtClean="0">
                <a:solidFill>
                  <a:srgbClr val="FF0000"/>
                </a:solidFill>
              </a:rPr>
              <a:t>nei Balcani</a:t>
            </a:r>
          </a:p>
          <a:p>
            <a:r>
              <a:rPr lang="it-IT" dirty="0" smtClean="0"/>
              <a:t>La </a:t>
            </a:r>
            <a:r>
              <a:rPr lang="it-IT" b="1" dirty="0" smtClean="0">
                <a:solidFill>
                  <a:srgbClr val="FF0000"/>
                </a:solidFill>
              </a:rPr>
              <a:t>Russia</a:t>
            </a:r>
            <a:r>
              <a:rPr lang="it-IT" dirty="0" smtClean="0"/>
              <a:t> voleva avere uno </a:t>
            </a:r>
            <a:r>
              <a:rPr lang="it-IT" b="1" dirty="0" smtClean="0">
                <a:solidFill>
                  <a:srgbClr val="FF0000"/>
                </a:solidFill>
              </a:rPr>
              <a:t>sbocco sul Mar Mediterraneo</a:t>
            </a:r>
            <a:r>
              <a:rPr lang="it-IT" dirty="0" smtClean="0"/>
              <a:t> e per questo allacciò un’alleanza con la Serbia.</a:t>
            </a:r>
          </a:p>
          <a:p>
            <a:r>
              <a:rPr lang="it-IT" dirty="0" smtClean="0"/>
              <a:t>La Francia e l’Inghilterra volevano impedire l’espansione delle altre due potenze.</a:t>
            </a:r>
          </a:p>
          <a:p>
            <a:r>
              <a:rPr lang="it-IT" b="1" dirty="0" smtClean="0"/>
              <a:t>In seguito alle ribellioni nazionali e agli interventi europei, i Turchi furono costretti a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b="1" dirty="0" smtClean="0">
                <a:solidFill>
                  <a:srgbClr val="FF00FF"/>
                </a:solidFill>
              </a:rPr>
              <a:t>concedere l’indipendenza:</a:t>
            </a:r>
          </a:p>
          <a:p>
            <a:r>
              <a:rPr lang="it-IT" b="1" dirty="0" smtClean="0">
                <a:solidFill>
                  <a:srgbClr val="C00000"/>
                </a:solidFill>
              </a:rPr>
              <a:t>alla </a:t>
            </a:r>
            <a:r>
              <a:rPr lang="it-IT" b="1" dirty="0" smtClean="0">
                <a:solidFill>
                  <a:srgbClr val="FF00FF"/>
                </a:solidFill>
              </a:rPr>
              <a:t>Grecia</a:t>
            </a:r>
            <a:r>
              <a:rPr lang="it-IT" b="1" dirty="0" smtClean="0">
                <a:solidFill>
                  <a:srgbClr val="C00000"/>
                </a:solidFill>
              </a:rPr>
              <a:t> (1831), alla </a:t>
            </a:r>
            <a:r>
              <a:rPr lang="it-IT" b="1" dirty="0" smtClean="0">
                <a:solidFill>
                  <a:srgbClr val="FF00FF"/>
                </a:solidFill>
              </a:rPr>
              <a:t>Romania</a:t>
            </a:r>
            <a:r>
              <a:rPr lang="it-IT" b="1" dirty="0" smtClean="0">
                <a:solidFill>
                  <a:srgbClr val="C00000"/>
                </a:solidFill>
              </a:rPr>
              <a:t>, alla </a:t>
            </a:r>
            <a:r>
              <a:rPr lang="it-IT" b="1" dirty="0" smtClean="0">
                <a:solidFill>
                  <a:srgbClr val="FF00FF"/>
                </a:solidFill>
              </a:rPr>
              <a:t>Serbia</a:t>
            </a:r>
            <a:r>
              <a:rPr lang="it-IT" b="1" dirty="0" smtClean="0">
                <a:solidFill>
                  <a:srgbClr val="C00000"/>
                </a:solidFill>
              </a:rPr>
              <a:t> e al </a:t>
            </a:r>
            <a:r>
              <a:rPr lang="it-IT" b="1" dirty="0" smtClean="0">
                <a:solidFill>
                  <a:srgbClr val="FF00FF"/>
                </a:solidFill>
              </a:rPr>
              <a:t>Montenegro </a:t>
            </a:r>
            <a:r>
              <a:rPr lang="it-IT" b="1" dirty="0" smtClean="0">
                <a:solidFill>
                  <a:srgbClr val="C00000"/>
                </a:solidFill>
              </a:rPr>
              <a:t>(1878), alla </a:t>
            </a:r>
            <a:r>
              <a:rPr lang="it-IT" b="1" dirty="0" smtClean="0">
                <a:solidFill>
                  <a:srgbClr val="FF00FF"/>
                </a:solidFill>
              </a:rPr>
              <a:t>Bulgaria</a:t>
            </a:r>
            <a:r>
              <a:rPr lang="it-IT" b="1" dirty="0" smtClean="0">
                <a:solidFill>
                  <a:srgbClr val="C00000"/>
                </a:solidFill>
              </a:rPr>
              <a:t> (1908) e all’</a:t>
            </a:r>
            <a:r>
              <a:rPr lang="it-IT" b="1" dirty="0" smtClean="0">
                <a:solidFill>
                  <a:srgbClr val="FF00FF"/>
                </a:solidFill>
              </a:rPr>
              <a:t>Albania</a:t>
            </a:r>
            <a:r>
              <a:rPr lang="it-IT" b="1" dirty="0" smtClean="0">
                <a:solidFill>
                  <a:srgbClr val="C00000"/>
                </a:solidFill>
              </a:rPr>
              <a:t> (1913)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egnaposto contenuto 5" descr="Imagen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620688"/>
            <a:ext cx="7704856" cy="5505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it-IT" b="1" u="sng" dirty="0" smtClean="0">
                <a:solidFill>
                  <a:srgbClr val="00FF00"/>
                </a:solidFill>
              </a:rPr>
              <a:t>L’Austria strappò alla Turchia la Bosnia –Erzegovina (1908).</a:t>
            </a:r>
          </a:p>
          <a:p>
            <a:r>
              <a:rPr lang="it-IT" dirty="0" smtClean="0"/>
              <a:t>Scoppiarono tumulti e manifestazioni in tutta la regione balcanica.</a:t>
            </a:r>
          </a:p>
          <a:p>
            <a:r>
              <a:rPr lang="it-IT" dirty="0" smtClean="0"/>
              <a:t>Guerre balcaniche</a:t>
            </a:r>
          </a:p>
          <a:p>
            <a:r>
              <a:rPr lang="it-IT" dirty="0" smtClean="0"/>
              <a:t>Proprio in </a:t>
            </a:r>
            <a:r>
              <a:rPr lang="it-IT" b="1" dirty="0" smtClean="0">
                <a:solidFill>
                  <a:srgbClr val="FF0000"/>
                </a:solidFill>
              </a:rPr>
              <a:t>Bosnia</a:t>
            </a:r>
            <a:r>
              <a:rPr lang="it-IT" dirty="0" smtClean="0"/>
              <a:t>, nella capitale Sarajevo, </a:t>
            </a:r>
          </a:p>
          <a:p>
            <a:r>
              <a:rPr lang="it-IT" dirty="0" smtClean="0"/>
              <a:t>il 28 giugno si verificò l’episodio che servì da pretesto (occasione) per l’inizio del conflitto.</a:t>
            </a:r>
            <a:endParaRPr lang="it-I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1116013"/>
            <a:ext cx="3786188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4181475"/>
            <a:ext cx="27432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50" y="4143375"/>
            <a:ext cx="37861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38"/>
          </a:xfrm>
        </p:spPr>
        <p:txBody>
          <a:bodyPr/>
          <a:lstStyle/>
          <a:p>
            <a:pPr eaLnBrk="1" hangingPunct="1"/>
            <a:r>
              <a:rPr lang="it-IT" dirty="0" smtClean="0">
                <a:solidFill>
                  <a:srgbClr val="FF0000"/>
                </a:solidFill>
              </a:rPr>
              <a:t>Il “casus belli”: Sarajevo 28/06/1914</a:t>
            </a:r>
          </a:p>
        </p:txBody>
      </p:sp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4850" y="1071563"/>
            <a:ext cx="31527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it-IT" b="1" dirty="0" smtClean="0">
                <a:solidFill>
                  <a:srgbClr val="FF0000"/>
                </a:solidFill>
              </a:rPr>
              <a:t>IL “CASUS BELLI” o causa apparente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Il </a:t>
            </a:r>
            <a:r>
              <a:rPr lang="it-IT" b="1" dirty="0" smtClean="0"/>
              <a:t>28 giugno 1914 </a:t>
            </a:r>
            <a:r>
              <a:rPr lang="it-IT" dirty="0" smtClean="0"/>
              <a:t>un giovane studente nazionalista </a:t>
            </a:r>
            <a:r>
              <a:rPr lang="it-IT" b="1" dirty="0" smtClean="0">
                <a:solidFill>
                  <a:srgbClr val="FF00FF"/>
                </a:solidFill>
              </a:rPr>
              <a:t>serbo</a:t>
            </a:r>
            <a:r>
              <a:rPr lang="it-IT" dirty="0" smtClean="0"/>
              <a:t>, </a:t>
            </a:r>
            <a:r>
              <a:rPr lang="it-IT" dirty="0" err="1" smtClean="0"/>
              <a:t>Gavrilo</a:t>
            </a:r>
            <a:r>
              <a:rPr lang="it-IT" dirty="0" smtClean="0"/>
              <a:t> </a:t>
            </a:r>
            <a:r>
              <a:rPr lang="it-IT" dirty="0" err="1" smtClean="0"/>
              <a:t>Princip</a:t>
            </a:r>
            <a:r>
              <a:rPr lang="it-IT" dirty="0" smtClean="0"/>
              <a:t>, uccise con due colpi di pistola l’erede al trono austro-ungarico, l’arciduca Francesco Ferdinando e sua moglie Sofia.</a:t>
            </a:r>
          </a:p>
          <a:p>
            <a:r>
              <a:rPr lang="it-IT" dirty="0" smtClean="0"/>
              <a:t>Questo omicidio fece esplodere delle tensioni che altrimenti sarebbero rimaste latenti. </a:t>
            </a:r>
          </a:p>
          <a:p>
            <a:r>
              <a:rPr lang="it-IT" dirty="0" smtClean="0"/>
              <a:t>L’Austria fece infatti la prima mossa addossando le </a:t>
            </a:r>
            <a:r>
              <a:rPr lang="it-IT" b="1" dirty="0" smtClean="0">
                <a:solidFill>
                  <a:srgbClr val="FF00FF"/>
                </a:solidFill>
              </a:rPr>
              <a:t>responsabilità </a:t>
            </a:r>
            <a:r>
              <a:rPr lang="it-IT" dirty="0" smtClean="0"/>
              <a:t>dell’assassinio alla </a:t>
            </a:r>
            <a:r>
              <a:rPr lang="it-IT" b="1" dirty="0" smtClean="0">
                <a:solidFill>
                  <a:srgbClr val="FF00FF"/>
                </a:solidFill>
              </a:rPr>
              <a:t>SERBIA: </a:t>
            </a:r>
            <a:r>
              <a:rPr lang="it-IT" dirty="0" smtClean="0"/>
              <a:t>sosteneva infatti che l’attentatore agiva per conto della Serbia che voleva cacciare gli Austriaci dalla Bosnia e annetterla al suo territorio.</a:t>
            </a:r>
          </a:p>
          <a:p>
            <a:r>
              <a:rPr lang="it-IT" b="1" dirty="0" smtClean="0"/>
              <a:t>23 luglio 1914: </a:t>
            </a:r>
            <a:r>
              <a:rPr lang="it-IT" dirty="0" smtClean="0"/>
              <a:t>l’Austria inviò un ultimatum al governo di quel Paese.</a:t>
            </a:r>
            <a:endParaRPr lang="it-IT" b="1" dirty="0" smtClean="0"/>
          </a:p>
          <a:p>
            <a:r>
              <a:rPr lang="it-IT" dirty="0" smtClean="0"/>
              <a:t>La Serbia (forte del sostegno assicuratole dalla Russia) accettò di esaudire solo in parte le richieste austriache</a:t>
            </a:r>
            <a:endParaRPr lang="it-IT" b="1" dirty="0" smtClean="0"/>
          </a:p>
          <a:p>
            <a:endParaRPr lang="it-IT" dirty="0" smtClean="0"/>
          </a:p>
          <a:p>
            <a:pPr>
              <a:buNone/>
            </a:pPr>
            <a:endParaRPr lang="it-IT" dirty="0">
              <a:solidFill>
                <a:srgbClr val="00FF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UNA REAZIONE A CATENA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28 luglio 1914</a:t>
            </a:r>
            <a:r>
              <a:rPr lang="it-IT" dirty="0" smtClean="0"/>
              <a:t>: l’Austria giudicò la risposta insufficiente e dichiarò guerra alla Serbia.</a:t>
            </a:r>
          </a:p>
          <a:p>
            <a:r>
              <a:rPr lang="it-IT" dirty="0" smtClean="0"/>
              <a:t>La Russia reagì immediatamente mobilitando le proprie forze armate anche sul confine con la Germania per prevenire un eventuale attacco.</a:t>
            </a:r>
          </a:p>
          <a:p>
            <a:r>
              <a:rPr lang="it-IT" dirty="0" smtClean="0"/>
              <a:t>La Germania interpretò la mobilitazione russa come un atto di ostilità.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31 luglio 1914 </a:t>
            </a:r>
            <a:r>
              <a:rPr lang="it-IT" dirty="0" smtClean="0"/>
              <a:t>la Germania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dirty="0" smtClean="0"/>
              <a:t>inviò quindi un ultimatum alla Russia intimandole l’immediata sospensione dei preparativi di guerra.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LA PRIMA GUERRA MONDIALE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Nel 1914 le tensioni in Europa erano tante e così gravi che fatalmente esplosero in un conflitto: la 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Prima Guerra Mondiale.</a:t>
            </a:r>
          </a:p>
          <a:p>
            <a:r>
              <a:rPr lang="it-IT" dirty="0" smtClean="0">
                <a:latin typeface="Arial" pitchFamily="34" charset="0"/>
                <a:cs typeface="Arial" pitchFamily="34" charset="0"/>
              </a:rPr>
              <a:t>Essa devastò l’Europa per cinque anni dal 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1914 al 1918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 fontScale="92500" lnSpcReduction="2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1 agosto 1914: </a:t>
            </a:r>
            <a:r>
              <a:rPr lang="it-IT" dirty="0" smtClean="0"/>
              <a:t>l’ultimatum non ottenne risposta e fu seguito da 24 ore dopo dalla dichiarazione di guerra.</a:t>
            </a:r>
          </a:p>
          <a:p>
            <a:r>
              <a:rPr lang="it-IT" dirty="0" smtClean="0"/>
              <a:t>Il giorno stesso la Francia legata alla Russia dalla Triplice Intesa, mobilitò le proprie forze armate.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3 agosto 1914</a:t>
            </a:r>
            <a:r>
              <a:rPr lang="it-IT" dirty="0" smtClean="0"/>
              <a:t>: la Germania rispose con un nuovo ultimatum e con la successiva dichiarazione di guerra alla Francia.</a:t>
            </a:r>
          </a:p>
          <a:p>
            <a:r>
              <a:rPr lang="it-IT" dirty="0" smtClean="0"/>
              <a:t>In seguito </a:t>
            </a:r>
            <a:r>
              <a:rPr lang="it-IT" b="1" dirty="0" smtClean="0">
                <a:solidFill>
                  <a:srgbClr val="0070C0"/>
                </a:solidFill>
              </a:rPr>
              <a:t>Turchia </a:t>
            </a:r>
            <a:r>
              <a:rPr lang="it-IT" dirty="0" smtClean="0"/>
              <a:t>(avversaria della Russia) e </a:t>
            </a:r>
            <a:r>
              <a:rPr lang="it-IT" b="1" dirty="0" smtClean="0">
                <a:solidFill>
                  <a:srgbClr val="0070C0"/>
                </a:solidFill>
              </a:rPr>
              <a:t>Bulgaria</a:t>
            </a:r>
            <a:r>
              <a:rPr lang="it-IT" dirty="0" smtClean="0"/>
              <a:t> si schierarono a fianco di Germania e Austria.</a:t>
            </a:r>
          </a:p>
          <a:p>
            <a:r>
              <a:rPr lang="it-IT" dirty="0" smtClean="0"/>
              <a:t>Il </a:t>
            </a:r>
            <a:r>
              <a:rPr lang="it-IT" b="1" dirty="0" smtClean="0">
                <a:solidFill>
                  <a:srgbClr val="0070C0"/>
                </a:solidFill>
              </a:rPr>
              <a:t>Giappone </a:t>
            </a:r>
            <a:r>
              <a:rPr lang="it-IT" dirty="0" smtClean="0"/>
              <a:t>(interessato ad impadronirsi delle basi tedesche in Cina) e la </a:t>
            </a:r>
            <a:r>
              <a:rPr lang="it-IT" b="1" dirty="0" smtClean="0">
                <a:solidFill>
                  <a:srgbClr val="0070C0"/>
                </a:solidFill>
              </a:rPr>
              <a:t>Serbia</a:t>
            </a:r>
            <a:r>
              <a:rPr lang="it-IT" dirty="0" smtClean="0"/>
              <a:t> si schierarono  a fianco dell’Intesa.</a:t>
            </a:r>
          </a:p>
          <a:p>
            <a:r>
              <a:rPr lang="it-IT" dirty="0" smtClean="0"/>
              <a:t>L’</a:t>
            </a:r>
            <a:r>
              <a:rPr lang="it-IT" b="1" dirty="0" smtClean="0">
                <a:solidFill>
                  <a:srgbClr val="FF0000"/>
                </a:solidFill>
              </a:rPr>
              <a:t>Italia </a:t>
            </a:r>
            <a:r>
              <a:rPr lang="it-IT" dirty="0" smtClean="0"/>
              <a:t>si dichiarò per il momento </a:t>
            </a:r>
            <a:r>
              <a:rPr lang="it-IT" dirty="0" smtClean="0">
                <a:solidFill>
                  <a:srgbClr val="FF0000"/>
                </a:solidFill>
              </a:rPr>
              <a:t>neutrale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4"/>
          <p:cNvGrpSpPr>
            <a:grpSpLocks noChangeAspect="1"/>
          </p:cNvGrpSpPr>
          <p:nvPr/>
        </p:nvGrpSpPr>
        <p:grpSpPr bwMode="auto">
          <a:xfrm>
            <a:off x="5076825" y="2133600"/>
            <a:ext cx="2489200" cy="2482850"/>
            <a:chOff x="1744" y="1817"/>
            <a:chExt cx="2445" cy="2426"/>
          </a:xfrm>
        </p:grpSpPr>
        <p:sp>
          <p:nvSpPr>
            <p:cNvPr id="22566" name="AutoShape 125"/>
            <p:cNvSpPr>
              <a:spLocks noChangeAspect="1" noChangeArrowheads="1"/>
            </p:cNvSpPr>
            <p:nvPr/>
          </p:nvSpPr>
          <p:spPr bwMode="auto">
            <a:xfrm>
              <a:off x="1744" y="1817"/>
              <a:ext cx="2445" cy="2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567" name="Text Box 126"/>
            <p:cNvSpPr txBox="1">
              <a:spLocks noChangeArrowheads="1"/>
            </p:cNvSpPr>
            <p:nvPr/>
          </p:nvSpPr>
          <p:spPr bwMode="auto">
            <a:xfrm>
              <a:off x="2151" y="3810"/>
              <a:ext cx="1630" cy="433"/>
            </a:xfrm>
            <a:prstGeom prst="rect">
              <a:avLst/>
            </a:prstGeom>
            <a:solidFill>
              <a:srgbClr val="8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it-IT" sz="1800">
                  <a:solidFill>
                    <a:srgbClr val="FFFFFF"/>
                  </a:solidFill>
                </a:rPr>
                <a:t>6 agosto</a:t>
              </a:r>
              <a:endParaRPr lang="it-IT"/>
            </a:p>
          </p:txBody>
        </p:sp>
        <p:sp>
          <p:nvSpPr>
            <p:cNvPr id="22568" name="Line 127"/>
            <p:cNvSpPr>
              <a:spLocks noChangeShapeType="1"/>
            </p:cNvSpPr>
            <p:nvPr/>
          </p:nvSpPr>
          <p:spPr bwMode="auto">
            <a:xfrm flipH="1" flipV="1">
              <a:off x="1744" y="1817"/>
              <a:ext cx="1086" cy="2026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3" name="Group 128"/>
          <p:cNvGrpSpPr>
            <a:grpSpLocks noChangeAspect="1"/>
          </p:cNvGrpSpPr>
          <p:nvPr/>
        </p:nvGrpSpPr>
        <p:grpSpPr bwMode="auto">
          <a:xfrm>
            <a:off x="5435600" y="3213100"/>
            <a:ext cx="1587500" cy="1320800"/>
            <a:chOff x="2301" y="6563"/>
            <a:chExt cx="1630" cy="1350"/>
          </a:xfrm>
        </p:grpSpPr>
        <p:sp>
          <p:nvSpPr>
            <p:cNvPr id="22563" name="AutoShape 129"/>
            <p:cNvSpPr>
              <a:spLocks noChangeAspect="1" noChangeArrowheads="1"/>
            </p:cNvSpPr>
            <p:nvPr/>
          </p:nvSpPr>
          <p:spPr bwMode="auto">
            <a:xfrm>
              <a:off x="2301" y="6563"/>
              <a:ext cx="1630" cy="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564" name="Line 130"/>
            <p:cNvSpPr>
              <a:spLocks noChangeShapeType="1"/>
            </p:cNvSpPr>
            <p:nvPr/>
          </p:nvSpPr>
          <p:spPr bwMode="auto">
            <a:xfrm>
              <a:off x="3388" y="6833"/>
              <a:ext cx="1" cy="1080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565" name="Text Box 131"/>
            <p:cNvSpPr txBox="1">
              <a:spLocks noChangeArrowheads="1"/>
            </p:cNvSpPr>
            <p:nvPr/>
          </p:nvSpPr>
          <p:spPr bwMode="auto">
            <a:xfrm>
              <a:off x="2301" y="6563"/>
              <a:ext cx="1630" cy="432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it-IT" sz="1800">
                  <a:solidFill>
                    <a:srgbClr val="FFFFFF"/>
                  </a:solidFill>
                </a:rPr>
                <a:t>28 luglio</a:t>
              </a:r>
              <a:endParaRPr lang="it-IT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124075" y="765175"/>
            <a:ext cx="2133600" cy="1447800"/>
            <a:chOff x="960" y="816"/>
            <a:chExt cx="1344" cy="912"/>
          </a:xfrm>
        </p:grpSpPr>
        <p:sp>
          <p:nvSpPr>
            <p:cNvPr id="22561" name="Text Box 13"/>
            <p:cNvSpPr txBox="1">
              <a:spLocks noChangeArrowheads="1"/>
            </p:cNvSpPr>
            <p:nvPr/>
          </p:nvSpPr>
          <p:spPr bwMode="auto">
            <a:xfrm>
              <a:off x="960" y="816"/>
              <a:ext cx="768" cy="258"/>
            </a:xfrm>
            <a:prstGeom prst="rect">
              <a:avLst/>
            </a:prstGeom>
            <a:solidFill>
              <a:srgbClr val="9900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it-IT" sz="1600">
                  <a:solidFill>
                    <a:srgbClr val="FFFFFF"/>
                  </a:solidFill>
                </a:rPr>
                <a:t>4 agosto</a:t>
              </a:r>
            </a:p>
          </p:txBody>
        </p:sp>
        <p:sp>
          <p:nvSpPr>
            <p:cNvPr id="22562" name="Line 14"/>
            <p:cNvSpPr>
              <a:spLocks noChangeShapeType="1"/>
            </p:cNvSpPr>
            <p:nvPr/>
          </p:nvSpPr>
          <p:spPr bwMode="auto">
            <a:xfrm>
              <a:off x="1680" y="1056"/>
              <a:ext cx="624" cy="672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257800" y="1916113"/>
            <a:ext cx="3886200" cy="581025"/>
            <a:chOff x="3312" y="1776"/>
            <a:chExt cx="2448" cy="366"/>
          </a:xfrm>
        </p:grpSpPr>
        <p:sp>
          <p:nvSpPr>
            <p:cNvPr id="22559" name="Text Box 16"/>
            <p:cNvSpPr txBox="1">
              <a:spLocks noChangeArrowheads="1"/>
            </p:cNvSpPr>
            <p:nvPr/>
          </p:nvSpPr>
          <p:spPr bwMode="auto">
            <a:xfrm>
              <a:off x="4800" y="1776"/>
              <a:ext cx="960" cy="366"/>
            </a:xfrm>
            <a:prstGeom prst="rect">
              <a:avLst/>
            </a:prstGeom>
            <a:solidFill>
              <a:srgbClr val="9900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1600">
                  <a:solidFill>
                    <a:srgbClr val="FFFFFF"/>
                  </a:solidFill>
                </a:rPr>
                <a:t>23 agosto: GIAPPONE</a:t>
              </a:r>
            </a:p>
          </p:txBody>
        </p:sp>
        <p:sp>
          <p:nvSpPr>
            <p:cNvPr id="22560" name="Line 17"/>
            <p:cNvSpPr>
              <a:spLocks noChangeShapeType="1"/>
            </p:cNvSpPr>
            <p:nvPr/>
          </p:nvSpPr>
          <p:spPr bwMode="auto">
            <a:xfrm flipH="1">
              <a:off x="3312" y="1968"/>
              <a:ext cx="1488" cy="0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3348038" y="3644900"/>
            <a:ext cx="1944687" cy="1376363"/>
            <a:chOff x="1824" y="2352"/>
            <a:chExt cx="1200" cy="867"/>
          </a:xfrm>
        </p:grpSpPr>
        <p:sp>
          <p:nvSpPr>
            <p:cNvPr id="22557" name="Text Box 25"/>
            <p:cNvSpPr txBox="1">
              <a:spLocks noChangeArrowheads="1"/>
            </p:cNvSpPr>
            <p:nvPr/>
          </p:nvSpPr>
          <p:spPr bwMode="auto">
            <a:xfrm>
              <a:off x="1824" y="2976"/>
              <a:ext cx="912" cy="243"/>
            </a:xfrm>
            <a:prstGeom prst="rect">
              <a:avLst/>
            </a:prstGeom>
            <a:solidFill>
              <a:srgbClr val="9900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50000"/>
                </a:spcBef>
              </a:pPr>
              <a:r>
                <a:rPr lang="it-IT" sz="1600">
                  <a:solidFill>
                    <a:srgbClr val="FFFFFF"/>
                  </a:solidFill>
                </a:rPr>
                <a:t>24 mag 1915</a:t>
              </a:r>
            </a:p>
          </p:txBody>
        </p:sp>
        <p:sp>
          <p:nvSpPr>
            <p:cNvPr id="22558" name="Line 26"/>
            <p:cNvSpPr>
              <a:spLocks noChangeShapeType="1"/>
            </p:cNvSpPr>
            <p:nvPr/>
          </p:nvSpPr>
          <p:spPr bwMode="auto">
            <a:xfrm flipV="1">
              <a:off x="2592" y="2352"/>
              <a:ext cx="432" cy="624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2268538" y="3068638"/>
            <a:ext cx="2951162" cy="569912"/>
            <a:chOff x="912" y="2112"/>
            <a:chExt cx="2064" cy="240"/>
          </a:xfrm>
        </p:grpSpPr>
        <p:sp>
          <p:nvSpPr>
            <p:cNvPr id="22555" name="Text Box 37"/>
            <p:cNvSpPr txBox="1">
              <a:spLocks noChangeArrowheads="1"/>
            </p:cNvSpPr>
            <p:nvPr/>
          </p:nvSpPr>
          <p:spPr bwMode="auto">
            <a:xfrm>
              <a:off x="912" y="2112"/>
              <a:ext cx="768" cy="142"/>
            </a:xfrm>
            <a:prstGeom prst="rect">
              <a:avLst/>
            </a:prstGeom>
            <a:solidFill>
              <a:srgbClr val="9900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it-IT" sz="1600">
                  <a:solidFill>
                    <a:srgbClr val="FFFFFF"/>
                  </a:solidFill>
                </a:rPr>
                <a:t>11 agosto</a:t>
              </a:r>
            </a:p>
          </p:txBody>
        </p:sp>
        <p:sp>
          <p:nvSpPr>
            <p:cNvPr id="22556" name="Line 38"/>
            <p:cNvSpPr>
              <a:spLocks noChangeShapeType="1"/>
            </p:cNvSpPr>
            <p:nvPr/>
          </p:nvSpPr>
          <p:spPr bwMode="auto">
            <a:xfrm>
              <a:off x="1632" y="2208"/>
              <a:ext cx="1344" cy="144"/>
            </a:xfrm>
            <a:prstGeom prst="line">
              <a:avLst/>
            </a:prstGeom>
            <a:noFill/>
            <a:ln w="57150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2536" name="Rectangle 4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77200" cy="609600"/>
          </a:xfrm>
          <a:solidFill>
            <a:srgbClr val="C0C0C0">
              <a:alpha val="50195"/>
            </a:srgbClr>
          </a:solidFill>
        </p:spPr>
        <p:txBody>
          <a:bodyPr/>
          <a:lstStyle/>
          <a:p>
            <a:pPr eaLnBrk="1" hangingPunct="1"/>
            <a:r>
              <a:rPr lang="it-IT" altLang="it-IT" sz="3200" smtClean="0">
                <a:solidFill>
                  <a:srgbClr val="FFCC00"/>
                </a:solidFill>
              </a:rPr>
              <a:t>La rete delle dichiarazioni di guerra</a:t>
            </a:r>
          </a:p>
        </p:txBody>
      </p:sp>
      <p:grpSp>
        <p:nvGrpSpPr>
          <p:cNvPr id="8" name="Group 92"/>
          <p:cNvGrpSpPr>
            <a:grpSpLocks noChangeAspect="1"/>
          </p:cNvGrpSpPr>
          <p:nvPr/>
        </p:nvGrpSpPr>
        <p:grpSpPr bwMode="auto">
          <a:xfrm>
            <a:off x="4643438" y="1473200"/>
            <a:ext cx="2606675" cy="417513"/>
            <a:chOff x="2966" y="2370"/>
            <a:chExt cx="3396" cy="540"/>
          </a:xfrm>
        </p:grpSpPr>
        <p:sp>
          <p:nvSpPr>
            <p:cNvPr id="22552" name="AutoShape 93"/>
            <p:cNvSpPr>
              <a:spLocks noChangeAspect="1" noChangeArrowheads="1"/>
            </p:cNvSpPr>
            <p:nvPr/>
          </p:nvSpPr>
          <p:spPr bwMode="auto">
            <a:xfrm>
              <a:off x="2966" y="2370"/>
              <a:ext cx="3396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553" name="Text Box 94"/>
            <p:cNvSpPr txBox="1">
              <a:spLocks noChangeArrowheads="1"/>
            </p:cNvSpPr>
            <p:nvPr/>
          </p:nvSpPr>
          <p:spPr bwMode="auto">
            <a:xfrm>
              <a:off x="2966" y="2370"/>
              <a:ext cx="1993" cy="495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it-IT" sz="1600">
                  <a:solidFill>
                    <a:srgbClr val="FFFFFF"/>
                  </a:solidFill>
                </a:rPr>
                <a:t>1 agosto</a:t>
              </a:r>
              <a:endParaRPr lang="it-IT"/>
            </a:p>
          </p:txBody>
        </p:sp>
        <p:sp>
          <p:nvSpPr>
            <p:cNvPr id="22554" name="Line 95"/>
            <p:cNvSpPr>
              <a:spLocks noChangeShapeType="1"/>
            </p:cNvSpPr>
            <p:nvPr/>
          </p:nvSpPr>
          <p:spPr bwMode="auto">
            <a:xfrm>
              <a:off x="4868" y="2640"/>
              <a:ext cx="1358" cy="72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2538" name="Text Box 101"/>
          <p:cNvSpPr txBox="1">
            <a:spLocks noChangeArrowheads="1"/>
          </p:cNvSpPr>
          <p:nvPr/>
        </p:nvSpPr>
        <p:spPr bwMode="auto">
          <a:xfrm>
            <a:off x="4716463" y="1484313"/>
            <a:ext cx="1412875" cy="3302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it-IT" sz="1600">
                <a:solidFill>
                  <a:srgbClr val="FFFFFF"/>
                </a:solidFill>
              </a:rPr>
              <a:t>1 agosto</a:t>
            </a:r>
            <a:endParaRPr lang="it-IT"/>
          </a:p>
        </p:txBody>
      </p:sp>
      <p:grpSp>
        <p:nvGrpSpPr>
          <p:cNvPr id="9" name="Group 103"/>
          <p:cNvGrpSpPr>
            <a:grpSpLocks/>
          </p:cNvGrpSpPr>
          <p:nvPr/>
        </p:nvGrpSpPr>
        <p:grpSpPr bwMode="auto">
          <a:xfrm>
            <a:off x="900113" y="2060575"/>
            <a:ext cx="5426075" cy="868363"/>
            <a:chOff x="1674" y="1777"/>
            <a:chExt cx="8546" cy="1369"/>
          </a:xfrm>
        </p:grpSpPr>
        <p:sp>
          <p:nvSpPr>
            <p:cNvPr id="22550" name="AutoShape 104"/>
            <p:cNvSpPr>
              <a:spLocks noChangeAspect="1" noChangeArrowheads="1"/>
            </p:cNvSpPr>
            <p:nvPr/>
          </p:nvSpPr>
          <p:spPr bwMode="auto">
            <a:xfrm>
              <a:off x="1674" y="1777"/>
              <a:ext cx="8546" cy="1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551" name="Text Box 105"/>
            <p:cNvSpPr txBox="1">
              <a:spLocks noChangeArrowheads="1"/>
            </p:cNvSpPr>
            <p:nvPr/>
          </p:nvSpPr>
          <p:spPr bwMode="auto">
            <a:xfrm>
              <a:off x="6056" y="2317"/>
              <a:ext cx="2226" cy="520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it-IT" sz="1600">
                  <a:solidFill>
                    <a:srgbClr val="FFFFFF"/>
                  </a:solidFill>
                </a:rPr>
                <a:t>3 agosto</a:t>
              </a:r>
              <a:endParaRPr lang="it-IT"/>
            </a:p>
          </p:txBody>
        </p:sp>
      </p:grpSp>
      <p:sp>
        <p:nvSpPr>
          <p:cNvPr id="22540" name="AutoShape 114"/>
          <p:cNvSpPr>
            <a:spLocks noChangeAspect="1" noChangeArrowheads="1"/>
          </p:cNvSpPr>
          <p:nvPr/>
        </p:nvSpPr>
        <p:spPr bwMode="auto">
          <a:xfrm>
            <a:off x="1908175" y="1773238"/>
            <a:ext cx="32004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2541" name="Text Box 115"/>
          <p:cNvSpPr txBox="1">
            <a:spLocks noChangeArrowheads="1"/>
          </p:cNvSpPr>
          <p:nvPr/>
        </p:nvSpPr>
        <p:spPr bwMode="auto">
          <a:xfrm>
            <a:off x="1763713" y="1844675"/>
            <a:ext cx="1179512" cy="396875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it-IT" sz="1600">
                <a:solidFill>
                  <a:srgbClr val="FFFFFF"/>
                </a:solidFill>
              </a:rPr>
              <a:t>12 agosto</a:t>
            </a:r>
            <a:endParaRPr lang="it-IT"/>
          </a:p>
        </p:txBody>
      </p:sp>
      <p:sp>
        <p:nvSpPr>
          <p:cNvPr id="22542" name="Line 116"/>
          <p:cNvSpPr>
            <a:spLocks noChangeShapeType="1"/>
          </p:cNvSpPr>
          <p:nvPr/>
        </p:nvSpPr>
        <p:spPr bwMode="auto">
          <a:xfrm>
            <a:off x="2843213" y="2205038"/>
            <a:ext cx="2132012" cy="1196975"/>
          </a:xfrm>
          <a:prstGeom prst="line">
            <a:avLst/>
          </a:prstGeom>
          <a:noFill/>
          <a:ln w="5715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22543" name="Line 119"/>
          <p:cNvSpPr>
            <a:spLocks noChangeShapeType="1"/>
          </p:cNvSpPr>
          <p:nvPr/>
        </p:nvSpPr>
        <p:spPr bwMode="auto">
          <a:xfrm flipV="1">
            <a:off x="2916238" y="2636838"/>
            <a:ext cx="1041400" cy="173037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it-IT"/>
          </a:p>
        </p:txBody>
      </p:sp>
      <p:grpSp>
        <p:nvGrpSpPr>
          <p:cNvPr id="10" name="Group 120"/>
          <p:cNvGrpSpPr>
            <a:grpSpLocks noChangeAspect="1"/>
          </p:cNvGrpSpPr>
          <p:nvPr/>
        </p:nvGrpSpPr>
        <p:grpSpPr bwMode="auto">
          <a:xfrm>
            <a:off x="5651500" y="1125538"/>
            <a:ext cx="2009775" cy="2028825"/>
            <a:chOff x="1800" y="1845"/>
            <a:chExt cx="2389" cy="2398"/>
          </a:xfrm>
        </p:grpSpPr>
        <p:sp>
          <p:nvSpPr>
            <p:cNvPr id="22547" name="AutoShape 121"/>
            <p:cNvSpPr>
              <a:spLocks noChangeAspect="1" noChangeArrowheads="1"/>
            </p:cNvSpPr>
            <p:nvPr/>
          </p:nvSpPr>
          <p:spPr bwMode="auto">
            <a:xfrm>
              <a:off x="1800" y="1845"/>
              <a:ext cx="2389" cy="2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548" name="Text Box 122"/>
            <p:cNvSpPr txBox="1">
              <a:spLocks noChangeArrowheads="1"/>
            </p:cNvSpPr>
            <p:nvPr/>
          </p:nvSpPr>
          <p:spPr bwMode="auto">
            <a:xfrm>
              <a:off x="2151" y="3810"/>
              <a:ext cx="1630" cy="433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it-IT" sz="1800">
                  <a:solidFill>
                    <a:srgbClr val="FFFFFF"/>
                  </a:solidFill>
                </a:rPr>
                <a:t>6 agosto</a:t>
              </a:r>
              <a:endParaRPr lang="it-IT"/>
            </a:p>
          </p:txBody>
        </p:sp>
        <p:sp>
          <p:nvSpPr>
            <p:cNvPr id="22549" name="Line 123"/>
            <p:cNvSpPr>
              <a:spLocks noChangeShapeType="1"/>
            </p:cNvSpPr>
            <p:nvPr/>
          </p:nvSpPr>
          <p:spPr bwMode="auto">
            <a:xfrm flipV="1">
              <a:off x="2343" y="1980"/>
              <a:ext cx="679" cy="2026"/>
            </a:xfrm>
            <a:prstGeom prst="line">
              <a:avLst/>
            </a:prstGeom>
            <a:noFill/>
            <a:ln w="57150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2545" name="Text Box 132"/>
          <p:cNvSpPr txBox="1">
            <a:spLocks noChangeArrowheads="1"/>
          </p:cNvSpPr>
          <p:nvPr/>
        </p:nvSpPr>
        <p:spPr bwMode="auto">
          <a:xfrm>
            <a:off x="7596188" y="2708275"/>
            <a:ext cx="1389062" cy="417513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it-IT" sz="1600">
                <a:solidFill>
                  <a:srgbClr val="FFFFFF"/>
                </a:solidFill>
              </a:rPr>
              <a:t>5 novembre</a:t>
            </a:r>
            <a:endParaRPr lang="it-IT"/>
          </a:p>
        </p:txBody>
      </p:sp>
      <p:sp>
        <p:nvSpPr>
          <p:cNvPr id="22546" name="Freeform 133"/>
          <p:cNvSpPr>
            <a:spLocks/>
          </p:cNvSpPr>
          <p:nvPr/>
        </p:nvSpPr>
        <p:spPr bwMode="auto">
          <a:xfrm>
            <a:off x="8459788" y="3141663"/>
            <a:ext cx="3175" cy="1123950"/>
          </a:xfrm>
          <a:custGeom>
            <a:avLst/>
            <a:gdLst>
              <a:gd name="T0" fmla="*/ 2147483647 w 6"/>
              <a:gd name="T1" fmla="*/ 0 h 1770"/>
              <a:gd name="T2" fmla="*/ 2147483647 w 6"/>
              <a:gd name="T3" fmla="*/ 2147483647 h 1770"/>
              <a:gd name="T4" fmla="*/ 0 w 6"/>
              <a:gd name="T5" fmla="*/ 2147483647 h 1770"/>
              <a:gd name="T6" fmla="*/ 0 60000 65536"/>
              <a:gd name="T7" fmla="*/ 0 60000 65536"/>
              <a:gd name="T8" fmla="*/ 0 60000 65536"/>
              <a:gd name="T9" fmla="*/ 0 w 6"/>
              <a:gd name="T10" fmla="*/ 0 h 1770"/>
              <a:gd name="T11" fmla="*/ 6 w 6"/>
              <a:gd name="T12" fmla="*/ 1770 h 17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" h="1770">
                <a:moveTo>
                  <a:pt x="6" y="0"/>
                </a:moveTo>
                <a:lnTo>
                  <a:pt x="5" y="900"/>
                </a:lnTo>
                <a:lnTo>
                  <a:pt x="0" y="1770"/>
                </a:lnTo>
              </a:path>
            </a:pathLst>
          </a:custGeom>
          <a:noFill/>
          <a:ln w="57150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66491" cy="6874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olo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868363"/>
          </a:xfrm>
        </p:spPr>
        <p:txBody>
          <a:bodyPr/>
          <a:lstStyle/>
          <a:p>
            <a:pPr eaLnBrk="1" hangingPunct="1"/>
            <a:r>
              <a:rPr lang="it-IT" sz="3600" smtClean="0">
                <a:solidFill>
                  <a:srgbClr val="FF0000"/>
                </a:solidFill>
              </a:rPr>
              <a:t>Il ruolo della propaganda</a:t>
            </a:r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643063"/>
            <a:ext cx="33528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643063"/>
            <a:ext cx="33623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13" y="2000250"/>
            <a:ext cx="28575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LA PROPAGANDA A FAVORE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Autofit/>
          </a:bodyPr>
          <a:lstStyle/>
          <a:p>
            <a:r>
              <a:rPr lang="it-IT" sz="2700" dirty="0" smtClean="0"/>
              <a:t>All’interno di ogni nazione la </a:t>
            </a:r>
            <a:r>
              <a:rPr lang="it-IT" sz="2700" b="1" u="sng" dirty="0" smtClean="0">
                <a:solidFill>
                  <a:srgbClr val="FF0000"/>
                </a:solidFill>
              </a:rPr>
              <a:t>guerra</a:t>
            </a:r>
            <a:r>
              <a:rPr lang="it-IT" sz="2700" dirty="0" smtClean="0"/>
              <a:t> fu subito </a:t>
            </a:r>
            <a:r>
              <a:rPr lang="it-IT" sz="2700" b="1" u="sng" dirty="0" smtClean="0">
                <a:solidFill>
                  <a:srgbClr val="FF0000"/>
                </a:solidFill>
              </a:rPr>
              <a:t>pensata come una legittima difesa contro gli aggressori.</a:t>
            </a:r>
          </a:p>
          <a:p>
            <a:r>
              <a:rPr lang="it-IT" sz="2700" dirty="0" smtClean="0"/>
              <a:t>Una sapiente </a:t>
            </a:r>
            <a:r>
              <a:rPr lang="it-IT" sz="2700" b="1" u="sng" dirty="0" smtClean="0">
                <a:solidFill>
                  <a:srgbClr val="FF0000"/>
                </a:solidFill>
              </a:rPr>
              <a:t>propaganda riuscì a facilmente a convincere l’opinione pubblica </a:t>
            </a:r>
            <a:r>
              <a:rPr lang="it-IT" sz="2700" dirty="0" smtClean="0"/>
              <a:t>che partecipare al conflitto fosse </a:t>
            </a:r>
            <a:r>
              <a:rPr lang="it-IT" sz="2700" b="1" dirty="0" smtClean="0">
                <a:solidFill>
                  <a:srgbClr val="FF0000"/>
                </a:solidFill>
              </a:rPr>
              <a:t>giusto e opportuno.</a:t>
            </a:r>
          </a:p>
          <a:p>
            <a:r>
              <a:rPr lang="it-IT" sz="2700" dirty="0" smtClean="0"/>
              <a:t>Migliaia di giovani partirono volontari per il fronte, mentre i sostenitori della pace trovavano poco ascolto.</a:t>
            </a:r>
          </a:p>
          <a:p>
            <a:r>
              <a:rPr lang="it-IT" sz="2700" dirty="0" smtClean="0"/>
              <a:t>Anche i partiti socialisti (fondati sugli ideali di pace e fratellanza) appoggiarono l’entrata in guerra dei loro governi sollecitati dallo spirito patriottico degli iscritti: solo il Partito Socialista italiano e quello russo si dichiararono contrari.</a:t>
            </a:r>
            <a:endParaRPr lang="it-IT" sz="27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035" descr="NOV0214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0"/>
            <a:ext cx="464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1034" descr="NOV0215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9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152400"/>
            <a:ext cx="423862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 l="5589" t="2122" r="4890" b="6371"/>
          <a:stretch>
            <a:fillRect/>
          </a:stretch>
        </p:blipFill>
        <p:spPr bwMode="auto">
          <a:xfrm>
            <a:off x="4387850" y="214313"/>
            <a:ext cx="4613275" cy="310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5"/>
          <p:cNvPicPr>
            <a:picLocks noChangeAspect="1" noChangeArrowheads="1"/>
          </p:cNvPicPr>
          <p:nvPr/>
        </p:nvPicPr>
        <p:blipFill>
          <a:blip r:embed="rId5" cstate="print"/>
          <a:srcRect l="2631" t="1772" r="2631" b="1772"/>
          <a:stretch>
            <a:fillRect/>
          </a:stretch>
        </p:blipFill>
        <p:spPr bwMode="auto">
          <a:xfrm>
            <a:off x="5422900" y="3136900"/>
            <a:ext cx="2371725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it-IT" b="1" dirty="0" smtClean="0">
                <a:solidFill>
                  <a:srgbClr val="FF0000"/>
                </a:solidFill>
              </a:rPr>
              <a:t>LA “GRANDE GUERRA”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85000" lnSpcReduction="10000"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Meritò la definizione di “Grande Guerra perché: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coinvolse molte potenze mondiali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per i 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costi umani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: 8.500.000 morti, 21.000.000 prigionieri, 4.000.000 vedove, 8.000.000 orfani.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per le 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devastazioni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subite dai territori su cui fu combattuta.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l’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Europa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ne uscì così indebolita che 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perse la sua secolare egemonia.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Fu la 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prima guerra di massa della storia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dell’umanità: essa vide impegnate tutte le energie dei Paesi belligeranti (che combattono una guerra) e un’enorme quantità di 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nuovi mezzi micidiali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>
                <a:solidFill>
                  <a:srgbClr val="FF0000"/>
                </a:solidFill>
              </a:rPr>
              <a:t>LE CAUSE REMOTE </a:t>
            </a: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904656"/>
          </a:xfrm>
        </p:spPr>
        <p:txBody>
          <a:bodyPr>
            <a:noAutofit/>
          </a:bodyPr>
          <a:lstStyle/>
          <a:p>
            <a:r>
              <a:rPr lang="it-IT" sz="2600" dirty="0" smtClean="0">
                <a:latin typeface="Arial" pitchFamily="34" charset="0"/>
                <a:cs typeface="Arial" pitchFamily="34" charset="0"/>
              </a:rPr>
              <a:t>Sono 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tre</a:t>
            </a:r>
            <a:r>
              <a:rPr lang="it-IT" sz="2600" dirty="0" smtClean="0">
                <a:latin typeface="Arial" pitchFamily="34" charset="0"/>
                <a:cs typeface="Arial" pitchFamily="34" charset="0"/>
              </a:rPr>
              <a:t>:  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la Rivoluzione industriale, il nazionalismo e l’imperialismo. </a:t>
            </a:r>
          </a:p>
          <a:p>
            <a:pPr marL="457200" indent="-457200">
              <a:buNone/>
            </a:pPr>
            <a:r>
              <a:rPr lang="it-IT" sz="2600" dirty="0" smtClean="0">
                <a:latin typeface="Arial" pitchFamily="34" charset="0"/>
                <a:cs typeface="Arial" pitchFamily="34" charset="0"/>
              </a:rPr>
              <a:t>1)  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La </a:t>
            </a:r>
            <a:r>
              <a:rPr lang="it-IT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RIVOLUZIONE INDUSTRIALE</a:t>
            </a:r>
            <a:r>
              <a:rPr lang="it-IT" sz="2600" b="1" dirty="0" smtClean="0">
                <a:latin typeface="Arial" pitchFamily="34" charset="0"/>
                <a:cs typeface="Arial" pitchFamily="34" charset="0"/>
              </a:rPr>
              <a:t>:</a:t>
            </a:r>
            <a:endParaRPr lang="it-IT" sz="2600" b="1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lphaLcParenR"/>
            </a:pPr>
            <a:r>
              <a:rPr lang="it-IT" sz="2600" dirty="0">
                <a:latin typeface="Arial" pitchFamily="34" charset="0"/>
                <a:cs typeface="Arial" pitchFamily="34" charset="0"/>
              </a:rPr>
              <a:t>v</a:t>
            </a:r>
            <a:r>
              <a:rPr lang="it-IT" sz="2600" dirty="0" smtClean="0">
                <a:latin typeface="Arial" pitchFamily="34" charset="0"/>
                <a:cs typeface="Arial" pitchFamily="34" charset="0"/>
              </a:rPr>
              <a:t>ide lo 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sviluppo di </a:t>
            </a:r>
            <a:r>
              <a:rPr lang="it-IT" sz="2600" dirty="0" smtClean="0">
                <a:latin typeface="Arial" pitchFamily="34" charset="0"/>
                <a:cs typeface="Arial" pitchFamily="34" charset="0"/>
              </a:rPr>
              <a:t>tecnologie 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che trasformeranno il </a:t>
            </a:r>
            <a:r>
              <a:rPr lang="it-IT" sz="2600" b="1" u="sng" dirty="0">
                <a:latin typeface="Arial" pitchFamily="34" charset="0"/>
                <a:cs typeface="Arial" pitchFamily="34" charset="0"/>
              </a:rPr>
              <a:t>modo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 di </a:t>
            </a:r>
            <a:r>
              <a:rPr lang="it-IT" sz="2600" b="1" u="sng" dirty="0">
                <a:latin typeface="Arial" pitchFamily="34" charset="0"/>
                <a:cs typeface="Arial" pitchFamily="34" charset="0"/>
              </a:rPr>
              <a:t>fare </a:t>
            </a:r>
            <a:r>
              <a:rPr lang="it-IT" sz="2600" b="1" u="sng" dirty="0" smtClean="0">
                <a:latin typeface="Arial" pitchFamily="34" charset="0"/>
                <a:cs typeface="Arial" pitchFamily="34" charset="0"/>
              </a:rPr>
              <a:t>la guerra</a:t>
            </a:r>
            <a:r>
              <a:rPr lang="it-IT" sz="26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457200" indent="-457200">
              <a:buNone/>
            </a:pPr>
            <a:r>
              <a:rPr lang="it-IT" sz="2600" dirty="0" smtClean="0">
                <a:latin typeface="Arial" pitchFamily="34" charset="0"/>
                <a:cs typeface="Arial" pitchFamily="34" charset="0"/>
              </a:rPr>
              <a:t>	le industrie producono </a:t>
            </a:r>
            <a:r>
              <a:rPr lang="it-IT" sz="26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nuovi</a:t>
            </a:r>
            <a:r>
              <a:rPr lang="it-IT" sz="26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600" b="1" i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armamenti 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(</a:t>
            </a:r>
            <a:r>
              <a:rPr lang="it-IT" sz="2600" dirty="0" err="1">
                <a:latin typeface="Arial" pitchFamily="34" charset="0"/>
                <a:cs typeface="Arial" pitchFamily="34" charset="0"/>
              </a:rPr>
              <a:t>aereoplano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, mitragliatrice, cannoni a lunga gittata, </a:t>
            </a:r>
            <a:r>
              <a:rPr lang="it-IT" sz="2600" dirty="0" err="1">
                <a:latin typeface="Arial" pitchFamily="34" charset="0"/>
                <a:cs typeface="Arial" pitchFamily="34" charset="0"/>
              </a:rPr>
              <a:t>carrarmati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, sottomarini, gas tossici), </a:t>
            </a:r>
            <a:r>
              <a:rPr lang="it-IT" sz="2600" b="1" i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nuovi sistemi di trasporto</a:t>
            </a:r>
            <a:r>
              <a:rPr lang="it-IT" sz="26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600" dirty="0" smtClean="0">
                <a:latin typeface="Arial" pitchFamily="34" charset="0"/>
                <a:cs typeface="Arial" pitchFamily="34" charset="0"/>
              </a:rPr>
              <a:t>(rete 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ferroviaria, navigazione transatlantica); </a:t>
            </a:r>
            <a:endParaRPr lang="it-IT" sz="26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lphaLcParenR"/>
            </a:pPr>
            <a:r>
              <a:rPr lang="it-IT" sz="2600" dirty="0" smtClean="0">
                <a:latin typeface="Arial" pitchFamily="34" charset="0"/>
                <a:cs typeface="Arial" pitchFamily="34" charset="0"/>
              </a:rPr>
              <a:t>aumenta la </a:t>
            </a:r>
            <a:r>
              <a:rPr lang="it-IT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concorrenza economica tra le nazioni</a:t>
            </a:r>
            <a:r>
              <a:rPr lang="it-IT" sz="2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it-IT" sz="2600" dirty="0" smtClean="0">
                <a:latin typeface="Arial" pitchFamily="34" charset="0"/>
                <a:cs typeface="Arial" pitchFamily="34" charset="0"/>
              </a:rPr>
              <a:t>aumentando 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la produzione industriale e perfezionandosi i mezzi di trasporto (treno</a:t>
            </a:r>
            <a:r>
              <a:rPr lang="it-IT" sz="2600" dirty="0" smtClean="0">
                <a:latin typeface="Arial" pitchFamily="34" charset="0"/>
                <a:cs typeface="Arial" pitchFamily="34" charset="0"/>
              </a:rPr>
              <a:t>) infatti, </a:t>
            </a:r>
            <a:r>
              <a:rPr lang="it-IT" sz="2600" dirty="0">
                <a:latin typeface="Arial" pitchFamily="34" charset="0"/>
                <a:cs typeface="Arial" pitchFamily="34" charset="0"/>
              </a:rPr>
              <a:t>aumenta la circolazione delle merci dentro e fuori il continente </a:t>
            </a:r>
            <a:r>
              <a:rPr lang="it-IT" sz="2600" dirty="0" smtClean="0">
                <a:latin typeface="Arial" pitchFamily="34" charset="0"/>
                <a:cs typeface="Arial" pitchFamily="34" charset="0"/>
              </a:rPr>
              <a:t>europeo.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Il</a:t>
            </a:r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nazionalismo</a:t>
            </a:r>
            <a:r>
              <a:rPr lang="it-IT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cioè la </a:t>
            </a:r>
            <a:r>
              <a:rPr lang="it-IT" b="1" u="sng" dirty="0" smtClean="0">
                <a:latin typeface="Arial" pitchFamily="34" charset="0"/>
                <a:cs typeface="Arial" pitchFamily="34" charset="0"/>
              </a:rPr>
              <a:t>convinzione della superiorità della propria nazione sulle altre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514350" indent="-514350"/>
            <a:r>
              <a:rPr lang="it-IT" dirty="0" smtClean="0">
                <a:latin typeface="Arial" pitchFamily="34" charset="0"/>
                <a:cs typeface="Arial" pitchFamily="34" charset="0"/>
              </a:rPr>
              <a:t>Questa convinzione che si diffonde sempre più profondamente nei paesi europei a partire dalla seconda metà dell’Ottocento. </a:t>
            </a:r>
          </a:p>
          <a:p>
            <a:pPr marL="514350" indent="-514350"/>
            <a:r>
              <a:rPr lang="it-IT" dirty="0" smtClean="0">
                <a:latin typeface="Arial" pitchFamily="34" charset="0"/>
                <a:cs typeface="Arial" pitchFamily="34" charset="0"/>
              </a:rPr>
              <a:t>Per i </a:t>
            </a:r>
            <a:r>
              <a:rPr lang="it-IT" b="1" u="sng" dirty="0" smtClean="0">
                <a:latin typeface="Arial" pitchFamily="34" charset="0"/>
                <a:cs typeface="Arial" pitchFamily="34" charset="0"/>
              </a:rPr>
              <a:t>nazionalisti, la guerra è lo strumento con cui affermare la propria superiorità nazionale. 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L’</a:t>
            </a:r>
            <a:r>
              <a:rPr lang="it-IT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imperialismo</a:t>
            </a:r>
            <a:r>
              <a:rPr lang="it-IT" b="1" dirty="0" smtClean="0">
                <a:latin typeface="Arial" pitchFamily="34" charset="0"/>
                <a:cs typeface="Arial" pitchFamily="34" charset="0"/>
              </a:rPr>
              <a:t>: la creazione di imperi coloniali più o meno grandi (britannico, francese, tedesco, belga, italiano) influisce in due modi sulla Prima guerra mondiale: </a:t>
            </a:r>
          </a:p>
          <a:p>
            <a:pPr marL="514350" indent="-514350">
              <a:buFont typeface="+mj-lt"/>
              <a:buAutoNum type="alphaLcParenR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è causa di contrasti tra le potenze europee, che si contendono le colonie africane e asiatiche; </a:t>
            </a:r>
          </a:p>
          <a:p>
            <a:pPr marL="514350" indent="-514350">
              <a:buFont typeface="+mj-lt"/>
              <a:buAutoNum type="alphaLcParenR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produce la “mondializzazione” del conflitto, perché a fianco di Gran Bretagna, Francia e Germania combattono anche le truppe provenienti dalle colonie di questi paesi. 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magine 3" descr="509_col_2_Incubo_800.jpg"/>
          <p:cNvPicPr>
            <a:picLocks noChangeAspect="1"/>
          </p:cNvPicPr>
          <p:nvPr/>
        </p:nvPicPr>
        <p:blipFill>
          <a:blip r:embed="rId3" cstate="print"/>
          <a:srcRect t="5663"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dirty="0" err="1" smtClean="0"/>
              <a:t>Hark</a:t>
            </a:r>
            <a:r>
              <a:rPr lang="it-IT" dirty="0" smtClean="0"/>
              <a:t>!</a:t>
            </a:r>
            <a:r>
              <a:rPr lang="it-IT" dirty="0" err="1" smtClean="0"/>
              <a:t>Hark</a:t>
            </a:r>
            <a:r>
              <a:rPr lang="it-IT" dirty="0" smtClean="0"/>
              <a:t>!The </a:t>
            </a:r>
            <a:r>
              <a:rPr lang="it-IT" dirty="0" err="1" smtClean="0"/>
              <a:t>dogs</a:t>
            </a:r>
            <a:r>
              <a:rPr lang="it-IT" dirty="0" smtClean="0"/>
              <a:t> do </a:t>
            </a:r>
            <a:r>
              <a:rPr lang="it-IT" dirty="0" err="1" smtClean="0"/>
              <a:t>bark</a:t>
            </a:r>
            <a:r>
              <a:rPr lang="it-IT" dirty="0" smtClean="0"/>
              <a:t> (in italiano: </a:t>
            </a:r>
            <a:r>
              <a:rPr lang="it-IT" i="1" dirty="0" smtClean="0"/>
              <a:t>senti il bau </a:t>
            </a:r>
            <a:r>
              <a:rPr lang="it-IT" i="1" dirty="0" err="1" smtClean="0"/>
              <a:t>bau</a:t>
            </a:r>
            <a:r>
              <a:rPr lang="it-IT" dirty="0" smtClean="0"/>
              <a:t>)</a:t>
            </a:r>
            <a:endParaRPr lang="it-IT" dirty="0"/>
          </a:p>
        </p:txBody>
      </p:sp>
      <p:pic>
        <p:nvPicPr>
          <p:cNvPr id="4" name="Segnaposto contenuto 3" descr="har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556792"/>
            <a:ext cx="5760640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LE CAUSE IMMEDIATE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it-IT" dirty="0"/>
              <a:t>Possono essere riunite in tre categorie: </a:t>
            </a:r>
          </a:p>
          <a:p>
            <a:pPr>
              <a:buNone/>
            </a:pPr>
            <a:r>
              <a:rPr lang="it-IT" b="1" dirty="0" smtClean="0">
                <a:solidFill>
                  <a:srgbClr val="FF0000"/>
                </a:solidFill>
              </a:rPr>
              <a:t>1) Le MIRE ESPANSIONISTICHE</a:t>
            </a:r>
            <a:r>
              <a:rPr lang="it-IT" b="1" dirty="0" smtClean="0"/>
              <a:t>: </a:t>
            </a:r>
            <a:r>
              <a:rPr lang="it-IT" b="1" dirty="0"/>
              <a:t>cioè la </a:t>
            </a:r>
            <a:r>
              <a:rPr lang="it-IT" b="1" dirty="0" smtClean="0"/>
              <a:t>volontà di </a:t>
            </a:r>
            <a:r>
              <a:rPr lang="it-IT" b="1" dirty="0"/>
              <a:t>alcuni paesi </a:t>
            </a:r>
            <a:r>
              <a:rPr lang="it-IT" b="1" dirty="0" smtClean="0"/>
              <a:t>di </a:t>
            </a:r>
            <a:r>
              <a:rPr lang="it-IT" b="1" dirty="0"/>
              <a:t>ampliare il proprio </a:t>
            </a:r>
            <a:r>
              <a:rPr lang="it-IT" b="1" dirty="0" smtClean="0"/>
              <a:t>territorio</a:t>
            </a:r>
            <a:r>
              <a:rPr lang="it-IT" b="1" dirty="0"/>
              <a:t>:</a:t>
            </a:r>
          </a:p>
          <a:p>
            <a:pPr marL="514350" indent="-514350">
              <a:buFont typeface="+mj-lt"/>
              <a:buAutoNum type="alphaLcParenR"/>
            </a:pPr>
            <a:r>
              <a:rPr lang="it-IT" dirty="0" smtClean="0"/>
              <a:t>la </a:t>
            </a:r>
            <a:r>
              <a:rPr lang="it-IT" b="1" dirty="0" smtClean="0">
                <a:solidFill>
                  <a:srgbClr val="00B0F0"/>
                </a:solidFill>
              </a:rPr>
              <a:t>Germania </a:t>
            </a:r>
            <a:r>
              <a:rPr lang="it-IT" dirty="0" smtClean="0"/>
              <a:t>(in continua ascesa in ambito industriale e politico) puntava </a:t>
            </a:r>
            <a:r>
              <a:rPr lang="it-IT" dirty="0"/>
              <a:t>ad ampliare il suo territorio verso </a:t>
            </a:r>
            <a:r>
              <a:rPr lang="it-IT" dirty="0" smtClean="0"/>
              <a:t>est e a consolidare il proprio prestigio internazionale; </a:t>
            </a:r>
            <a:endParaRPr lang="it-IT" dirty="0"/>
          </a:p>
          <a:p>
            <a:pPr marL="514350" indent="-514350">
              <a:buFont typeface="+mj-lt"/>
              <a:buAutoNum type="alphaLcParenR"/>
            </a:pPr>
            <a:r>
              <a:rPr lang="it-IT" dirty="0" smtClean="0"/>
              <a:t>Gli </a:t>
            </a:r>
            <a:r>
              <a:rPr lang="it-IT" b="1" dirty="0" smtClean="0">
                <a:solidFill>
                  <a:srgbClr val="00B0F0"/>
                </a:solidFill>
              </a:rPr>
              <a:t>Imperi </a:t>
            </a:r>
            <a:r>
              <a:rPr lang="it-IT" b="1" dirty="0">
                <a:solidFill>
                  <a:srgbClr val="00B0F0"/>
                </a:solidFill>
              </a:rPr>
              <a:t>russo </a:t>
            </a:r>
            <a:r>
              <a:rPr lang="it-IT" b="1" dirty="0"/>
              <a:t>e</a:t>
            </a:r>
            <a:r>
              <a:rPr lang="it-IT" b="1" dirty="0">
                <a:solidFill>
                  <a:srgbClr val="00B0F0"/>
                </a:solidFill>
              </a:rPr>
              <a:t> </a:t>
            </a:r>
            <a:r>
              <a:rPr lang="it-IT" b="1" dirty="0" smtClean="0">
                <a:solidFill>
                  <a:srgbClr val="00B0F0"/>
                </a:solidFill>
              </a:rPr>
              <a:t>austro-ungarico </a:t>
            </a:r>
            <a:r>
              <a:rPr lang="it-IT" dirty="0" smtClean="0"/>
              <a:t>puntavano </a:t>
            </a:r>
            <a:r>
              <a:rPr lang="it-IT" dirty="0"/>
              <a:t>ad ampliare il loro territorio nei Balcani </a:t>
            </a:r>
            <a:r>
              <a:rPr lang="it-IT" dirty="0" smtClean="0"/>
              <a:t>per risolvere i problemi interni (approfittando </a:t>
            </a:r>
            <a:r>
              <a:rPr lang="it-IT" dirty="0"/>
              <a:t>della crisi dell’Impero ottomano); </a:t>
            </a:r>
          </a:p>
          <a:p>
            <a:pPr marL="514350" indent="-514350">
              <a:buFont typeface="+mj-lt"/>
              <a:buAutoNum type="alphaLcParenR"/>
            </a:pPr>
            <a:r>
              <a:rPr lang="it-IT" dirty="0" smtClean="0"/>
              <a:t>La </a:t>
            </a:r>
            <a:r>
              <a:rPr lang="it-IT" b="1" dirty="0" smtClean="0">
                <a:solidFill>
                  <a:srgbClr val="00B0F0"/>
                </a:solidFill>
              </a:rPr>
              <a:t>Serbia</a:t>
            </a:r>
            <a:r>
              <a:rPr lang="it-IT" dirty="0" smtClean="0"/>
              <a:t> </a:t>
            </a:r>
            <a:r>
              <a:rPr lang="it-IT" dirty="0"/>
              <a:t>puntava a creare uno stato slavo nei Balcani</a:t>
            </a:r>
            <a:r>
              <a:rPr lang="it-IT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it-IT" dirty="0" smtClean="0"/>
              <a:t>Volontà di espansione di  </a:t>
            </a:r>
            <a:r>
              <a:rPr lang="it-IT" b="1" dirty="0" smtClean="0">
                <a:solidFill>
                  <a:srgbClr val="00B0F0"/>
                </a:solidFill>
              </a:rPr>
              <a:t>Stati Uniti </a:t>
            </a:r>
            <a:r>
              <a:rPr lang="it-IT" dirty="0" smtClean="0"/>
              <a:t>e il </a:t>
            </a:r>
            <a:r>
              <a:rPr lang="it-IT" b="1" dirty="0">
                <a:solidFill>
                  <a:srgbClr val="00B0F0"/>
                </a:solidFill>
              </a:rPr>
              <a:t>G</a:t>
            </a:r>
            <a:r>
              <a:rPr lang="it-IT" b="1" dirty="0" smtClean="0">
                <a:solidFill>
                  <a:srgbClr val="00B0F0"/>
                </a:solidFill>
              </a:rPr>
              <a:t>iappone</a:t>
            </a:r>
            <a:r>
              <a:rPr lang="it-IT" dirty="0" smtClean="0"/>
              <a:t> </a:t>
            </a:r>
          </a:p>
          <a:p>
            <a:pPr marL="514350" indent="-514350">
              <a:buFont typeface="+mj-lt"/>
              <a:buAutoNum type="alphaLcParenR"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b="1" dirty="0" smtClean="0">
                <a:solidFill>
                  <a:srgbClr val="FF0000"/>
                </a:solidFill>
              </a:rPr>
              <a:t>2) RIVENDICAZIONI TERRITORIALI</a:t>
            </a:r>
            <a:r>
              <a:rPr lang="it-IT" b="1" dirty="0" smtClean="0"/>
              <a:t>: </a:t>
            </a:r>
            <a:r>
              <a:rPr lang="it-IT" b="1" dirty="0"/>
              <a:t>cioè la </a:t>
            </a:r>
            <a:r>
              <a:rPr lang="it-IT" b="1" dirty="0" smtClean="0"/>
              <a:t>convinzione di </a:t>
            </a:r>
            <a:r>
              <a:rPr lang="it-IT" b="1" dirty="0"/>
              <a:t>alcuni paesi di aver diritto a determinati territori. È il caso: </a:t>
            </a:r>
          </a:p>
          <a:p>
            <a:pPr marL="514350" indent="-514350">
              <a:buFont typeface="+mj-lt"/>
              <a:buAutoNum type="alphaLcParenR"/>
            </a:pPr>
            <a:r>
              <a:rPr lang="it-IT" dirty="0" smtClean="0"/>
              <a:t>della </a:t>
            </a:r>
            <a:r>
              <a:rPr lang="it-IT" b="1" dirty="0">
                <a:solidFill>
                  <a:srgbClr val="FF0000"/>
                </a:solidFill>
              </a:rPr>
              <a:t>Francia</a:t>
            </a:r>
            <a:r>
              <a:rPr lang="it-IT" dirty="0"/>
              <a:t>, che voleva recuperare dalla Germania </a:t>
            </a:r>
            <a:r>
              <a:rPr lang="it-IT" b="1" dirty="0">
                <a:solidFill>
                  <a:srgbClr val="FF0000"/>
                </a:solidFill>
              </a:rPr>
              <a:t>l’Alsazia e la Lorena</a:t>
            </a:r>
            <a:r>
              <a:rPr lang="it-IT" dirty="0"/>
              <a:t>, perse nella guerra franco-prussiana del 1870; </a:t>
            </a:r>
          </a:p>
          <a:p>
            <a:pPr marL="514350" indent="-514350">
              <a:buFont typeface="+mj-lt"/>
              <a:buAutoNum type="alphaLcParenR"/>
            </a:pPr>
            <a:r>
              <a:rPr lang="it-IT" dirty="0" smtClean="0"/>
              <a:t>dell’</a:t>
            </a:r>
            <a:r>
              <a:rPr lang="it-IT" b="1" dirty="0" smtClean="0">
                <a:solidFill>
                  <a:srgbClr val="FF0000"/>
                </a:solidFill>
              </a:rPr>
              <a:t>Italia</a:t>
            </a:r>
            <a:r>
              <a:rPr lang="it-IT" dirty="0"/>
              <a:t>, che rivendicava il possesso del Trentino, del Friuli e della </a:t>
            </a:r>
            <a:r>
              <a:rPr lang="it-IT" dirty="0" err="1" smtClean="0"/>
              <a:t>Venezia-Giulia</a:t>
            </a:r>
            <a:r>
              <a:rPr lang="it-IT" dirty="0" smtClean="0"/>
              <a:t> </a:t>
            </a:r>
            <a:r>
              <a:rPr lang="it-IT" dirty="0"/>
              <a:t>(le “terre irredente”, cioè non salvate, non liberate), ancora parte dell’Impero austro-ungarico. 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1356</Words>
  <Application>Microsoft Office PowerPoint</Application>
  <PresentationFormat>Presentazione su schermo (4:3)</PresentationFormat>
  <Paragraphs>127</Paragraphs>
  <Slides>26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27" baseType="lpstr">
      <vt:lpstr>Tema di Office</vt:lpstr>
      <vt:lpstr>La I Guerra Mondiale</vt:lpstr>
      <vt:lpstr>LA PRIMA GUERRA MONDIALE</vt:lpstr>
      <vt:lpstr> LE CAUSE REMOTE   </vt:lpstr>
      <vt:lpstr>Diapositiva 4</vt:lpstr>
      <vt:lpstr>Diapositiva 5</vt:lpstr>
      <vt:lpstr>Diapositiva 6</vt:lpstr>
      <vt:lpstr>Hark!Hark!The dogs do bark (in italiano: senti il bau bau)</vt:lpstr>
      <vt:lpstr>LE CAUSE IMMEDIATE</vt:lpstr>
      <vt:lpstr>Diapositiva 9</vt:lpstr>
      <vt:lpstr>Diapositiva 10</vt:lpstr>
      <vt:lpstr>IL SISTEMA DELLE ALLEANZE</vt:lpstr>
      <vt:lpstr>Diapositiva 12</vt:lpstr>
      <vt:lpstr>LA “POLVERIERA BALCANICA”</vt:lpstr>
      <vt:lpstr>Diapositiva 14</vt:lpstr>
      <vt:lpstr>Diapositiva 15</vt:lpstr>
      <vt:lpstr>Diapositiva 16</vt:lpstr>
      <vt:lpstr>Il “casus belli”: Sarajevo 28/06/1914</vt:lpstr>
      <vt:lpstr>IL “CASUS BELLI” o causa apparente</vt:lpstr>
      <vt:lpstr>UNA REAZIONE A CATENA</vt:lpstr>
      <vt:lpstr>Diapositiva 20</vt:lpstr>
      <vt:lpstr>La rete delle dichiarazioni di guerra</vt:lpstr>
      <vt:lpstr>Il ruolo della propaganda</vt:lpstr>
      <vt:lpstr>LA PROPAGANDA A FAVORE</vt:lpstr>
      <vt:lpstr>Diapositiva 24</vt:lpstr>
      <vt:lpstr>Diapositiva 25</vt:lpstr>
      <vt:lpstr>LA “GRANDE GUERRA”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I Guerra Mondiale</dc:title>
  <dc:creator>Marco</dc:creator>
  <cp:lastModifiedBy>Marco</cp:lastModifiedBy>
  <cp:revision>38</cp:revision>
  <dcterms:created xsi:type="dcterms:W3CDTF">2013-12-08T13:23:40Z</dcterms:created>
  <dcterms:modified xsi:type="dcterms:W3CDTF">2013-12-09T20:16:40Z</dcterms:modified>
</cp:coreProperties>
</file>